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67" r:id="rId5"/>
    <p:sldId id="268" r:id="rId6"/>
    <p:sldId id="269" r:id="rId7"/>
    <p:sldId id="259" r:id="rId8"/>
    <p:sldId id="260" r:id="rId9"/>
    <p:sldId id="261" r:id="rId10"/>
    <p:sldId id="262" r:id="rId11"/>
    <p:sldId id="270" r:id="rId12"/>
    <p:sldId id="271" r:id="rId13"/>
    <p:sldId id="263" r:id="rId14"/>
    <p:sldId id="272" r:id="rId15"/>
    <p:sldId id="273" r:id="rId16"/>
    <p:sldId id="264" r:id="rId17"/>
    <p:sldId id="274" r:id="rId18"/>
    <p:sldId id="275" r:id="rId19"/>
    <p:sldId id="265" r:id="rId20"/>
    <p:sldId id="276" r:id="rId21"/>
    <p:sldId id="277" r:id="rId22"/>
    <p:sldId id="279" r:id="rId23"/>
    <p:sldId id="280" r:id="rId24"/>
    <p:sldId id="278"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5" d="100"/>
          <a:sy n="85"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4D8B-F12E-71CD-FE0C-88F6097158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2FE29E-C19B-653D-8909-377FDFCA75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083863-59A0-A412-C6D8-63EFB5857490}"/>
              </a:ext>
            </a:extLst>
          </p:cNvPr>
          <p:cNvSpPr>
            <a:spLocks noGrp="1"/>
          </p:cNvSpPr>
          <p:nvPr>
            <p:ph type="dt" sz="half" idx="10"/>
          </p:nvPr>
        </p:nvSpPr>
        <p:spPr/>
        <p:txBody>
          <a:bodyPr/>
          <a:lstStyle/>
          <a:p>
            <a:fld id="{48A87A34-81AB-432B-8DAE-1953F412C126}" type="datetimeFigureOut">
              <a:rPr lang="en-US" smtClean="0"/>
              <a:t>3/15/2023</a:t>
            </a:fld>
            <a:endParaRPr lang="en-US" dirty="0"/>
          </a:p>
        </p:txBody>
      </p:sp>
      <p:sp>
        <p:nvSpPr>
          <p:cNvPr id="5" name="Footer Placeholder 4">
            <a:extLst>
              <a:ext uri="{FF2B5EF4-FFF2-40B4-BE49-F238E27FC236}">
                <a16:creationId xmlns:a16="http://schemas.microsoft.com/office/drawing/2014/main" id="{C09671E8-24DC-E518-A7BF-509BF235F1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D7FF11-2322-EE9C-420C-663AAE656A8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4782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AF01-7C3E-3AAA-9BEB-11FA75198D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6C8E5B-8695-C563-8461-22B902BE5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D58649-41A1-B1C6-0C99-B07974453223}"/>
              </a:ext>
            </a:extLst>
          </p:cNvPr>
          <p:cNvSpPr>
            <a:spLocks noGrp="1"/>
          </p:cNvSpPr>
          <p:nvPr>
            <p:ph type="dt" sz="half" idx="10"/>
          </p:nvPr>
        </p:nvSpPr>
        <p:spPr/>
        <p:txBody>
          <a:bodyPr/>
          <a:lstStyle/>
          <a:p>
            <a:fld id="{48A87A34-81AB-432B-8DAE-1953F412C126}" type="datetimeFigureOut">
              <a:rPr lang="en-US" smtClean="0"/>
              <a:t>3/15/2023</a:t>
            </a:fld>
            <a:endParaRPr lang="en-US" dirty="0"/>
          </a:p>
        </p:txBody>
      </p:sp>
      <p:sp>
        <p:nvSpPr>
          <p:cNvPr id="5" name="Footer Placeholder 4">
            <a:extLst>
              <a:ext uri="{FF2B5EF4-FFF2-40B4-BE49-F238E27FC236}">
                <a16:creationId xmlns:a16="http://schemas.microsoft.com/office/drawing/2014/main" id="{434033E7-C8C0-805D-4E47-826F6464C1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6910DD-1B4B-4831-273C-3FFD146F05F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146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7E0841-2B43-858F-37AE-921EC2EBB5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E4BED5-BFDB-642A-1544-4E59EB5DEE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677960-3EB6-7AF2-2FF8-B3A765B47B41}"/>
              </a:ext>
            </a:extLst>
          </p:cNvPr>
          <p:cNvSpPr>
            <a:spLocks noGrp="1"/>
          </p:cNvSpPr>
          <p:nvPr>
            <p:ph type="dt" sz="half" idx="10"/>
          </p:nvPr>
        </p:nvSpPr>
        <p:spPr/>
        <p:txBody>
          <a:bodyPr/>
          <a:lstStyle/>
          <a:p>
            <a:fld id="{48A87A34-81AB-432B-8DAE-1953F412C126}" type="datetimeFigureOut">
              <a:rPr lang="en-US" smtClean="0"/>
              <a:t>3/15/2023</a:t>
            </a:fld>
            <a:endParaRPr lang="en-US" dirty="0"/>
          </a:p>
        </p:txBody>
      </p:sp>
      <p:sp>
        <p:nvSpPr>
          <p:cNvPr id="5" name="Footer Placeholder 4">
            <a:extLst>
              <a:ext uri="{FF2B5EF4-FFF2-40B4-BE49-F238E27FC236}">
                <a16:creationId xmlns:a16="http://schemas.microsoft.com/office/drawing/2014/main" id="{2BF6A720-6C81-D1BE-A4CD-974C519984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3734DA-8F4D-E50A-A1F2-31DE4469618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1948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F7CC-E5BF-3A8D-3962-A76B7B29B2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204478-AE71-7FC7-86E3-7ADBA4547E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EB3A66-88A9-2606-A73B-654C47125FDD}"/>
              </a:ext>
            </a:extLst>
          </p:cNvPr>
          <p:cNvSpPr>
            <a:spLocks noGrp="1"/>
          </p:cNvSpPr>
          <p:nvPr>
            <p:ph type="dt" sz="half" idx="10"/>
          </p:nvPr>
        </p:nvSpPr>
        <p:spPr/>
        <p:txBody>
          <a:bodyPr/>
          <a:lstStyle/>
          <a:p>
            <a:fld id="{48A87A34-81AB-432B-8DAE-1953F412C126}" type="datetimeFigureOut">
              <a:rPr lang="en-US" smtClean="0"/>
              <a:t>3/15/2023</a:t>
            </a:fld>
            <a:endParaRPr lang="en-US" dirty="0"/>
          </a:p>
        </p:txBody>
      </p:sp>
      <p:sp>
        <p:nvSpPr>
          <p:cNvPr id="5" name="Footer Placeholder 4">
            <a:extLst>
              <a:ext uri="{FF2B5EF4-FFF2-40B4-BE49-F238E27FC236}">
                <a16:creationId xmlns:a16="http://schemas.microsoft.com/office/drawing/2014/main" id="{233D6FDB-45B7-270A-A3D0-3AFC446990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C304FD-C440-348F-7B73-512304864F5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0755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5853-DC91-A3AA-8DEF-90EDCA7F9E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9BB0C1-5E2E-5312-1A4D-AE991F9ADD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DA44EA-6FEC-D3D0-3DA4-2AD8914365BA}"/>
              </a:ext>
            </a:extLst>
          </p:cNvPr>
          <p:cNvSpPr>
            <a:spLocks noGrp="1"/>
          </p:cNvSpPr>
          <p:nvPr>
            <p:ph type="dt" sz="half" idx="10"/>
          </p:nvPr>
        </p:nvSpPr>
        <p:spPr/>
        <p:txBody>
          <a:bodyPr/>
          <a:lstStyle/>
          <a:p>
            <a:fld id="{48A87A34-81AB-432B-8DAE-1953F412C126}" type="datetimeFigureOut">
              <a:rPr lang="en-US" smtClean="0"/>
              <a:t>3/15/2023</a:t>
            </a:fld>
            <a:endParaRPr lang="en-US" dirty="0"/>
          </a:p>
        </p:txBody>
      </p:sp>
      <p:sp>
        <p:nvSpPr>
          <p:cNvPr id="5" name="Footer Placeholder 4">
            <a:extLst>
              <a:ext uri="{FF2B5EF4-FFF2-40B4-BE49-F238E27FC236}">
                <a16:creationId xmlns:a16="http://schemas.microsoft.com/office/drawing/2014/main" id="{60F80BE9-09AC-934C-D5CF-9C3D2DA69C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EA138-0C95-F656-9DE3-E9CA879FD6C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4464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DEF6-778F-E22A-3998-FA5A94CB91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BF2248-9676-C6D0-7561-930CE8523D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791FD71-5FB8-6609-48AF-8EA7B2570F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5FCBE20-548D-9262-459C-D9D4A8A6D69C}"/>
              </a:ext>
            </a:extLst>
          </p:cNvPr>
          <p:cNvSpPr>
            <a:spLocks noGrp="1"/>
          </p:cNvSpPr>
          <p:nvPr>
            <p:ph type="dt" sz="half" idx="10"/>
          </p:nvPr>
        </p:nvSpPr>
        <p:spPr/>
        <p:txBody>
          <a:bodyPr/>
          <a:lstStyle/>
          <a:p>
            <a:fld id="{48A87A34-81AB-432B-8DAE-1953F412C126}" type="datetimeFigureOut">
              <a:rPr lang="en-US" smtClean="0"/>
              <a:t>3/15/2023</a:t>
            </a:fld>
            <a:endParaRPr lang="en-US" dirty="0"/>
          </a:p>
        </p:txBody>
      </p:sp>
      <p:sp>
        <p:nvSpPr>
          <p:cNvPr id="6" name="Footer Placeholder 5">
            <a:extLst>
              <a:ext uri="{FF2B5EF4-FFF2-40B4-BE49-F238E27FC236}">
                <a16:creationId xmlns:a16="http://schemas.microsoft.com/office/drawing/2014/main" id="{BF6F8F88-ABD1-FA3F-2D61-4F3E711BBD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882655-A458-0533-BB19-F9338E8D9F0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027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AA27-1E00-7E53-5CE6-1764AD49F1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701A29-2CBD-5DBB-E0F8-592686791A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7655BF-7F63-5DD5-59FF-61C6A14CF3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F30CA5-E744-0E3E-E7DF-BA4AE3A634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54A2D7-19D2-1680-2AF3-C67FAD7D74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FD3C43-2675-6138-F25F-DB60099BF556}"/>
              </a:ext>
            </a:extLst>
          </p:cNvPr>
          <p:cNvSpPr>
            <a:spLocks noGrp="1"/>
          </p:cNvSpPr>
          <p:nvPr>
            <p:ph type="dt" sz="half" idx="10"/>
          </p:nvPr>
        </p:nvSpPr>
        <p:spPr/>
        <p:txBody>
          <a:bodyPr/>
          <a:lstStyle/>
          <a:p>
            <a:fld id="{48A87A34-81AB-432B-8DAE-1953F412C126}" type="datetimeFigureOut">
              <a:rPr lang="en-US" smtClean="0"/>
              <a:t>3/15/2023</a:t>
            </a:fld>
            <a:endParaRPr lang="en-US" dirty="0"/>
          </a:p>
        </p:txBody>
      </p:sp>
      <p:sp>
        <p:nvSpPr>
          <p:cNvPr id="8" name="Footer Placeholder 7">
            <a:extLst>
              <a:ext uri="{FF2B5EF4-FFF2-40B4-BE49-F238E27FC236}">
                <a16:creationId xmlns:a16="http://schemas.microsoft.com/office/drawing/2014/main" id="{19FCFE8B-00F4-FD5C-7C42-20466A40CED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3C2129D-81DA-D616-2CE7-093126149C0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3111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A94B1-DDD1-EE0F-74BC-3D790C78620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998DD1-6D75-2CC7-2B4B-BC842CD80C62}"/>
              </a:ext>
            </a:extLst>
          </p:cNvPr>
          <p:cNvSpPr>
            <a:spLocks noGrp="1"/>
          </p:cNvSpPr>
          <p:nvPr>
            <p:ph type="dt" sz="half" idx="10"/>
          </p:nvPr>
        </p:nvSpPr>
        <p:spPr/>
        <p:txBody>
          <a:bodyPr/>
          <a:lstStyle/>
          <a:p>
            <a:fld id="{48A87A34-81AB-432B-8DAE-1953F412C126}" type="datetimeFigureOut">
              <a:rPr lang="en-US" smtClean="0"/>
              <a:t>3/15/2023</a:t>
            </a:fld>
            <a:endParaRPr lang="en-US" dirty="0"/>
          </a:p>
        </p:txBody>
      </p:sp>
      <p:sp>
        <p:nvSpPr>
          <p:cNvPr id="4" name="Footer Placeholder 3">
            <a:extLst>
              <a:ext uri="{FF2B5EF4-FFF2-40B4-BE49-F238E27FC236}">
                <a16:creationId xmlns:a16="http://schemas.microsoft.com/office/drawing/2014/main" id="{DB1BB161-470A-2AFA-F0E8-59620D07927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60DD303-3C51-7855-C8A2-1DEC5E24560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9017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324CE8-2CB8-80AA-E354-D41FCD118AD9}"/>
              </a:ext>
            </a:extLst>
          </p:cNvPr>
          <p:cNvSpPr>
            <a:spLocks noGrp="1"/>
          </p:cNvSpPr>
          <p:nvPr>
            <p:ph type="dt" sz="half" idx="10"/>
          </p:nvPr>
        </p:nvSpPr>
        <p:spPr/>
        <p:txBody>
          <a:bodyPr/>
          <a:lstStyle/>
          <a:p>
            <a:fld id="{48A87A34-81AB-432B-8DAE-1953F412C126}" type="datetimeFigureOut">
              <a:rPr lang="en-US" smtClean="0"/>
              <a:t>3/15/2023</a:t>
            </a:fld>
            <a:endParaRPr lang="en-US" dirty="0"/>
          </a:p>
        </p:txBody>
      </p:sp>
      <p:sp>
        <p:nvSpPr>
          <p:cNvPr id="3" name="Footer Placeholder 2">
            <a:extLst>
              <a:ext uri="{FF2B5EF4-FFF2-40B4-BE49-F238E27FC236}">
                <a16:creationId xmlns:a16="http://schemas.microsoft.com/office/drawing/2014/main" id="{CFB92EF6-B8A3-C24D-EC3A-E09BCD492A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7DA7782-743A-67E4-4DDC-B3160FBB8D8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6029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B34D-CDD5-FF94-AF9D-FD94110B2A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2751242-E25C-D7CA-C9C4-2172558670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0BC3AF-DC52-1DC3-CDDF-1D6B2B47D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5A1CB-FF68-8698-5EA9-AB4ADA9967FF}"/>
              </a:ext>
            </a:extLst>
          </p:cNvPr>
          <p:cNvSpPr>
            <a:spLocks noGrp="1"/>
          </p:cNvSpPr>
          <p:nvPr>
            <p:ph type="dt" sz="half" idx="10"/>
          </p:nvPr>
        </p:nvSpPr>
        <p:spPr/>
        <p:txBody>
          <a:bodyPr/>
          <a:lstStyle/>
          <a:p>
            <a:fld id="{48A87A34-81AB-432B-8DAE-1953F412C126}" type="datetimeFigureOut">
              <a:rPr lang="en-US" smtClean="0"/>
              <a:t>3/15/2023</a:t>
            </a:fld>
            <a:endParaRPr lang="en-US" dirty="0"/>
          </a:p>
        </p:txBody>
      </p:sp>
      <p:sp>
        <p:nvSpPr>
          <p:cNvPr id="6" name="Footer Placeholder 5">
            <a:extLst>
              <a:ext uri="{FF2B5EF4-FFF2-40B4-BE49-F238E27FC236}">
                <a16:creationId xmlns:a16="http://schemas.microsoft.com/office/drawing/2014/main" id="{60E2D3AD-320B-382C-9017-3438AA5CF1D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0FB1392-4E51-B0F3-68B4-29840F7F493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7918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9148-8419-D859-8986-7A7F99C4A2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A247116-A778-16A6-FA67-2B493AB2A8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99230A9-31AC-5632-DBA9-8AE061D89D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CC51D-104B-B4F9-2EA3-120C49D65637}"/>
              </a:ext>
            </a:extLst>
          </p:cNvPr>
          <p:cNvSpPr>
            <a:spLocks noGrp="1"/>
          </p:cNvSpPr>
          <p:nvPr>
            <p:ph type="dt" sz="half" idx="10"/>
          </p:nvPr>
        </p:nvSpPr>
        <p:spPr/>
        <p:txBody>
          <a:bodyPr/>
          <a:lstStyle/>
          <a:p>
            <a:fld id="{48A87A34-81AB-432B-8DAE-1953F412C126}" type="datetimeFigureOut">
              <a:rPr lang="en-US" smtClean="0"/>
              <a:t>3/15/2023</a:t>
            </a:fld>
            <a:endParaRPr lang="en-US" dirty="0"/>
          </a:p>
        </p:txBody>
      </p:sp>
      <p:sp>
        <p:nvSpPr>
          <p:cNvPr id="6" name="Footer Placeholder 5">
            <a:extLst>
              <a:ext uri="{FF2B5EF4-FFF2-40B4-BE49-F238E27FC236}">
                <a16:creationId xmlns:a16="http://schemas.microsoft.com/office/drawing/2014/main" id="{290BC8B5-F5BE-D208-4BF9-0B1C8EE7A6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0D8EC7-6434-C6FF-CF82-51DEA939770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6523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A59939-E6BD-A6B5-B413-120A639C97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B797B2-227E-51CD-59B9-C4B069E69A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AEFBF7-DA62-C211-CB75-4695280C8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3/15/2023</a:t>
            </a:fld>
            <a:endParaRPr lang="en-US" dirty="0"/>
          </a:p>
        </p:txBody>
      </p:sp>
      <p:sp>
        <p:nvSpPr>
          <p:cNvPr id="5" name="Footer Placeholder 4">
            <a:extLst>
              <a:ext uri="{FF2B5EF4-FFF2-40B4-BE49-F238E27FC236}">
                <a16:creationId xmlns:a16="http://schemas.microsoft.com/office/drawing/2014/main" id="{B3CC01AE-4912-E7B7-12C2-54CC9222B5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A2EB8B2-D015-6645-6361-0932345A79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680613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hyperlink" Target="https://www.tripwire.com/state-of-security/most-common-website-security-attacks-and-how-to-protect-yourself" TargetMode="External"/><Relationship Id="rId1" Type="http://schemas.openxmlformats.org/officeDocument/2006/relationships/slideLayout" Target="../slideLayouts/slideLayout7.xml"/><Relationship Id="rId6" Type="http://schemas.openxmlformats.org/officeDocument/2006/relationships/hyperlink" Target="https://portswigger.net/web-security/sql-injection/union-attacks" TargetMode="External"/><Relationship Id="rId5" Type="http://schemas.openxmlformats.org/officeDocument/2006/relationships/hyperlink" Target="https://www.acunetix.com/websitesecurity/web-application-attack/" TargetMode="External"/><Relationship Id="rId4" Type="http://schemas.openxmlformats.org/officeDocument/2006/relationships/hyperlink" Target="https://www.britannica.com/technology/operating-syste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761B2C-ECED-E280-8334-5DA91AB97E3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Web Application attacks &amp; prevention &amp; protection against vulnerabilities </a:t>
            </a:r>
            <a:endParaRPr lang="en-IN" b="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D8EC2935-BB3A-5492-0BA5-2492B20997FF}"/>
              </a:ext>
            </a:extLst>
          </p:cNvPr>
          <p:cNvSpPr>
            <a:spLocks noGrp="1"/>
          </p:cNvSpPr>
          <p:nvPr>
            <p:ph type="body" idx="1"/>
          </p:nvPr>
        </p:nvSpPr>
        <p:spPr/>
        <p:txBody>
          <a:bodyPr>
            <a:normAutofit/>
          </a:bodyPr>
          <a:lstStyle/>
          <a:p>
            <a:pPr algn="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PRESENTED BY:</a:t>
            </a:r>
          </a:p>
          <a:p>
            <a:pPr algn="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T. SAI TEJA</a:t>
            </a:r>
            <a:endParaRPr lang="en-IN" sz="2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78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271A-1AAA-7E15-6C03-7404E0266930}"/>
              </a:ext>
            </a:extLst>
          </p:cNvPr>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SQL Injection</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DDAA21-3777-A8B1-BB7C-5F41D2B6D2CA}"/>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SQL injection(SQLi) is a web security vulnerability that allows an attacker to interfere with the queries that an application makes to its database.</a:t>
            </a:r>
          </a:p>
          <a:p>
            <a:pPr algn="just"/>
            <a:r>
              <a:rPr lang="en-US" dirty="0">
                <a:latin typeface="Times New Roman" panose="02020603050405020304" pitchFamily="18" charset="0"/>
                <a:cs typeface="Times New Roman" panose="02020603050405020304" pitchFamily="18" charset="0"/>
              </a:rPr>
              <a:t>It allows an attacker to view data that they are not normally able to retrieve.</a:t>
            </a:r>
          </a:p>
          <a:p>
            <a:pPr algn="just"/>
            <a:r>
              <a:rPr lang="en-US" dirty="0">
                <a:latin typeface="Times New Roman" panose="02020603050405020304" pitchFamily="18" charset="0"/>
                <a:cs typeface="Times New Roman" panose="02020603050405020304" pitchFamily="18" charset="0"/>
              </a:rPr>
              <a:t>It includes data belonging to other users, or any other data that the application itself is able to access.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880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7C18-E356-5DFA-4802-60D4D8CDB9CD}"/>
              </a:ext>
            </a:extLst>
          </p:cNvPr>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SQL INJECTION ATTACK</a:t>
            </a:r>
            <a:endParaRPr lang="en-IN" sz="3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A12339F0-9FB3-B146-35D9-98555C63F0EE}"/>
              </a:ext>
            </a:extLst>
          </p:cNvPr>
          <p:cNvPicPr>
            <a:picLocks noGrp="1" noChangeAspect="1"/>
          </p:cNvPicPr>
          <p:nvPr>
            <p:ph idx="1"/>
          </p:nvPr>
        </p:nvPicPr>
        <p:blipFill>
          <a:blip r:embed="rId2"/>
          <a:stretch>
            <a:fillRect/>
          </a:stretch>
        </p:blipFill>
        <p:spPr>
          <a:xfrm>
            <a:off x="838200" y="1858283"/>
            <a:ext cx="4168580" cy="2452460"/>
          </a:xfrm>
          <a:prstGeom prst="rect">
            <a:avLst/>
          </a:prstGeom>
        </p:spPr>
      </p:pic>
      <p:pic>
        <p:nvPicPr>
          <p:cNvPr id="5" name="Picture 4">
            <a:extLst>
              <a:ext uri="{FF2B5EF4-FFF2-40B4-BE49-F238E27FC236}">
                <a16:creationId xmlns:a16="http://schemas.microsoft.com/office/drawing/2014/main" id="{6D8E65BC-C25B-3504-80C2-E5C209ABAFF4}"/>
              </a:ext>
            </a:extLst>
          </p:cNvPr>
          <p:cNvPicPr>
            <a:picLocks noChangeAspect="1"/>
          </p:cNvPicPr>
          <p:nvPr/>
        </p:nvPicPr>
        <p:blipFill>
          <a:blip r:embed="rId3"/>
          <a:stretch>
            <a:fillRect/>
          </a:stretch>
        </p:blipFill>
        <p:spPr>
          <a:xfrm>
            <a:off x="6096000" y="1858283"/>
            <a:ext cx="4557322" cy="2273709"/>
          </a:xfrm>
          <a:prstGeom prst="rect">
            <a:avLst/>
          </a:prstGeom>
        </p:spPr>
      </p:pic>
      <p:pic>
        <p:nvPicPr>
          <p:cNvPr id="6" name="Picture 5">
            <a:extLst>
              <a:ext uri="{FF2B5EF4-FFF2-40B4-BE49-F238E27FC236}">
                <a16:creationId xmlns:a16="http://schemas.microsoft.com/office/drawing/2014/main" id="{0515ABFA-807B-BA59-F413-0C4C557EAD7B}"/>
              </a:ext>
            </a:extLst>
          </p:cNvPr>
          <p:cNvPicPr>
            <a:picLocks noChangeAspect="1"/>
          </p:cNvPicPr>
          <p:nvPr/>
        </p:nvPicPr>
        <p:blipFill>
          <a:blip r:embed="rId4"/>
          <a:stretch>
            <a:fillRect/>
          </a:stretch>
        </p:blipFill>
        <p:spPr>
          <a:xfrm>
            <a:off x="3468391" y="4478338"/>
            <a:ext cx="4782269" cy="2273709"/>
          </a:xfrm>
          <a:prstGeom prst="rect">
            <a:avLst/>
          </a:prstGeom>
        </p:spPr>
      </p:pic>
    </p:spTree>
    <p:extLst>
      <p:ext uri="{BB962C8B-B14F-4D97-AF65-F5344CB8AC3E}">
        <p14:creationId xmlns:p14="http://schemas.microsoft.com/office/powerpoint/2010/main" val="357835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43F36-7395-662C-10CB-C2D0A6C2E93F}"/>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PREVETION METHODS</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9EEE16-2476-4BB6-6791-9FF28BA68B10}"/>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Use parameterized queries</a:t>
            </a:r>
          </a:p>
          <a:p>
            <a:pPr algn="just"/>
            <a:r>
              <a:rPr lang="en-US" dirty="0">
                <a:latin typeface="Times New Roman" panose="02020603050405020304" pitchFamily="18" charset="0"/>
                <a:cs typeface="Times New Roman" panose="02020603050405020304" pitchFamily="18" charset="0"/>
              </a:rPr>
              <a:t>Sanitize user inputs</a:t>
            </a:r>
          </a:p>
          <a:p>
            <a:pPr algn="just"/>
            <a:r>
              <a:rPr lang="en-US" dirty="0">
                <a:latin typeface="Times New Roman" panose="02020603050405020304" pitchFamily="18" charset="0"/>
                <a:cs typeface="Times New Roman" panose="02020603050405020304" pitchFamily="18" charset="0"/>
              </a:rPr>
              <a:t>Limit database privileges</a:t>
            </a:r>
          </a:p>
          <a:p>
            <a:pPr algn="just"/>
            <a:r>
              <a:rPr lang="en-US" dirty="0">
                <a:latin typeface="Times New Roman" panose="02020603050405020304" pitchFamily="18" charset="0"/>
                <a:cs typeface="Times New Roman" panose="02020603050405020304" pitchFamily="18" charset="0"/>
              </a:rPr>
              <a:t>Use an application firewall</a:t>
            </a:r>
          </a:p>
          <a:p>
            <a:pPr algn="just"/>
            <a:r>
              <a:rPr lang="en-US" dirty="0">
                <a:latin typeface="Times New Roman" panose="02020603050405020304" pitchFamily="18" charset="0"/>
                <a:cs typeface="Times New Roman" panose="02020603050405020304" pitchFamily="18" charset="0"/>
              </a:rPr>
              <a:t>Keep software up-to-date</a:t>
            </a:r>
          </a:p>
          <a:p>
            <a:pPr algn="just"/>
            <a:r>
              <a:rPr lang="en-US" dirty="0">
                <a:latin typeface="Times New Roman" panose="02020603050405020304" pitchFamily="18" charset="0"/>
                <a:cs typeface="Times New Roman" panose="02020603050405020304" pitchFamily="18" charset="0"/>
              </a:rPr>
              <a:t>Use least privilege principle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42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1504-29AC-D3C4-B3F9-5B8BA7BA7594}"/>
              </a:ext>
            </a:extLst>
          </p:cNvPr>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DOS Attack</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258C74-1BFD-A05D-699A-467D99967CD3}"/>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A Denial of Service (DoS) attack is a cyber attack in which the attacker attempts to disrupt the normal functioning of a website by overwhelming it with traffic.</a:t>
            </a:r>
          </a:p>
          <a:p>
            <a:pPr algn="just"/>
            <a:r>
              <a:rPr lang="en-US" dirty="0">
                <a:latin typeface="Times New Roman" panose="02020603050405020304" pitchFamily="18" charset="0"/>
                <a:cs typeface="Times New Roman" panose="02020603050405020304" pitchFamily="18" charset="0"/>
              </a:rPr>
              <a:t>They are several types of DoS attacks:</a:t>
            </a:r>
          </a:p>
          <a:p>
            <a:pPr algn="just"/>
            <a:r>
              <a:rPr lang="en-US" u="sng" dirty="0">
                <a:latin typeface="Times New Roman" panose="02020603050405020304" pitchFamily="18" charset="0"/>
                <a:cs typeface="Times New Roman" panose="02020603050405020304" pitchFamily="18" charset="0"/>
              </a:rPr>
              <a:t>Smurf Attack</a:t>
            </a:r>
            <a:r>
              <a:rPr lang="en-US" dirty="0">
                <a:latin typeface="Times New Roman" panose="02020603050405020304" pitchFamily="18" charset="0"/>
                <a:cs typeface="Times New Roman" panose="02020603050405020304" pitchFamily="18" charset="0"/>
              </a:rPr>
              <a:t>: An attacker sends ICMP echo requests to the broadcast address of  a network, causing all devices on the network to respond to the request  and flooding the target system with traffic</a:t>
            </a:r>
          </a:p>
          <a:p>
            <a:pPr algn="just"/>
            <a:r>
              <a:rPr lang="en-IN" u="sng" dirty="0">
                <a:latin typeface="Times New Roman" panose="02020603050405020304" pitchFamily="18" charset="0"/>
                <a:cs typeface="Times New Roman" panose="02020603050405020304" pitchFamily="18" charset="0"/>
              </a:rPr>
              <a:t>SYN Attack</a:t>
            </a:r>
            <a:r>
              <a:rPr lang="en-IN" dirty="0">
                <a:latin typeface="Times New Roman" panose="02020603050405020304" pitchFamily="18" charset="0"/>
                <a:cs typeface="Times New Roman" panose="02020603050405020304" pitchFamily="18" charset="0"/>
              </a:rPr>
              <a:t>: Attacker sends SYN(synchronize) requests to the target system, but never completes the hand shake, which ties upon resources and makes the system unresponsive.</a:t>
            </a:r>
          </a:p>
        </p:txBody>
      </p:sp>
    </p:spTree>
    <p:extLst>
      <p:ext uri="{BB962C8B-B14F-4D97-AF65-F5344CB8AC3E}">
        <p14:creationId xmlns:p14="http://schemas.microsoft.com/office/powerpoint/2010/main" val="3946175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4F3A9-3032-8FB1-0B17-644AB8382D38}"/>
              </a:ext>
            </a:extLst>
          </p:cNvPr>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DoS Attack</a:t>
            </a:r>
            <a:endParaRPr lang="en-IN" sz="3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5A641F1D-E750-3BA9-5872-9508C67B7221}"/>
              </a:ext>
            </a:extLst>
          </p:cNvPr>
          <p:cNvPicPr>
            <a:picLocks noGrp="1" noChangeAspect="1"/>
          </p:cNvPicPr>
          <p:nvPr>
            <p:ph idx="1"/>
          </p:nvPr>
        </p:nvPicPr>
        <p:blipFill>
          <a:blip r:embed="rId2"/>
          <a:stretch>
            <a:fillRect/>
          </a:stretch>
        </p:blipFill>
        <p:spPr>
          <a:xfrm>
            <a:off x="715523" y="1968275"/>
            <a:ext cx="4444306" cy="2235008"/>
          </a:xfrm>
          <a:prstGeom prst="rect">
            <a:avLst/>
          </a:prstGeom>
        </p:spPr>
      </p:pic>
      <p:pic>
        <p:nvPicPr>
          <p:cNvPr id="5" name="Picture 4">
            <a:extLst>
              <a:ext uri="{FF2B5EF4-FFF2-40B4-BE49-F238E27FC236}">
                <a16:creationId xmlns:a16="http://schemas.microsoft.com/office/drawing/2014/main" id="{24A35E8F-B795-C327-EDD5-18C51221C5E4}"/>
              </a:ext>
            </a:extLst>
          </p:cNvPr>
          <p:cNvPicPr>
            <a:picLocks noChangeAspect="1"/>
          </p:cNvPicPr>
          <p:nvPr/>
        </p:nvPicPr>
        <p:blipFill>
          <a:blip r:embed="rId3"/>
          <a:stretch>
            <a:fillRect/>
          </a:stretch>
        </p:blipFill>
        <p:spPr>
          <a:xfrm>
            <a:off x="6488063" y="1968275"/>
            <a:ext cx="4865737" cy="2235008"/>
          </a:xfrm>
          <a:prstGeom prst="rect">
            <a:avLst/>
          </a:prstGeom>
        </p:spPr>
      </p:pic>
      <p:pic>
        <p:nvPicPr>
          <p:cNvPr id="6" name="Picture 5">
            <a:extLst>
              <a:ext uri="{FF2B5EF4-FFF2-40B4-BE49-F238E27FC236}">
                <a16:creationId xmlns:a16="http://schemas.microsoft.com/office/drawing/2014/main" id="{827FEBCC-D40E-C5BB-A3ED-04EF2ECFC46B}"/>
              </a:ext>
            </a:extLst>
          </p:cNvPr>
          <p:cNvPicPr>
            <a:picLocks noChangeAspect="1"/>
          </p:cNvPicPr>
          <p:nvPr/>
        </p:nvPicPr>
        <p:blipFill>
          <a:blip r:embed="rId4"/>
          <a:stretch>
            <a:fillRect/>
          </a:stretch>
        </p:blipFill>
        <p:spPr>
          <a:xfrm>
            <a:off x="3376326" y="4480871"/>
            <a:ext cx="4316925" cy="2377130"/>
          </a:xfrm>
          <a:prstGeom prst="rect">
            <a:avLst/>
          </a:prstGeom>
        </p:spPr>
      </p:pic>
    </p:spTree>
    <p:extLst>
      <p:ext uri="{BB962C8B-B14F-4D97-AF65-F5344CB8AC3E}">
        <p14:creationId xmlns:p14="http://schemas.microsoft.com/office/powerpoint/2010/main" val="2361677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24A50-4689-5930-3068-9DA7F3187722}"/>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PREVENTIONS OF DOS ATTACK</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7B4BD4-FB32-A385-D813-4C699F5F14C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Keep your software up-to-date</a:t>
            </a:r>
          </a:p>
          <a:p>
            <a:pPr algn="just"/>
            <a:r>
              <a:rPr lang="en-US" dirty="0">
                <a:latin typeface="Times New Roman" panose="02020603050405020304" pitchFamily="18" charset="0"/>
                <a:cs typeface="Times New Roman" panose="02020603050405020304" pitchFamily="18" charset="0"/>
              </a:rPr>
              <a:t>Use firewalls</a:t>
            </a:r>
          </a:p>
          <a:p>
            <a:pPr algn="just"/>
            <a:r>
              <a:rPr lang="en-US" dirty="0">
                <a:latin typeface="Times New Roman" panose="02020603050405020304" pitchFamily="18" charset="0"/>
                <a:cs typeface="Times New Roman" panose="02020603050405020304" pitchFamily="18" charset="0"/>
              </a:rPr>
              <a:t>Limit resources usage of a user</a:t>
            </a:r>
          </a:p>
          <a:p>
            <a:pPr algn="just"/>
            <a:r>
              <a:rPr lang="en-IN" dirty="0">
                <a:latin typeface="Times New Roman" panose="02020603050405020304" pitchFamily="18" charset="0"/>
                <a:cs typeface="Times New Roman" panose="02020603050405020304" pitchFamily="18" charset="0"/>
              </a:rPr>
              <a:t>Use content </a:t>
            </a:r>
            <a:r>
              <a:rPr lang="en-US" dirty="0">
                <a:latin typeface="Times New Roman" panose="02020603050405020304" pitchFamily="18" charset="0"/>
                <a:cs typeface="Times New Roman" panose="02020603050405020304" pitchFamily="18" charset="0"/>
              </a:rPr>
              <a:t>delivery network</a:t>
            </a:r>
          </a:p>
          <a:p>
            <a:pPr algn="just"/>
            <a:r>
              <a:rPr lang="en-US" dirty="0">
                <a:latin typeface="Times New Roman" panose="02020603050405020304" pitchFamily="18" charset="0"/>
                <a:cs typeface="Times New Roman" panose="02020603050405020304" pitchFamily="18" charset="0"/>
              </a:rPr>
              <a:t>Monitor network traffic</a:t>
            </a:r>
          </a:p>
          <a:p>
            <a:pPr algn="just"/>
            <a:r>
              <a:rPr lang="en-IN" dirty="0">
                <a:latin typeface="Times New Roman" panose="02020603050405020304" pitchFamily="18" charset="0"/>
                <a:cs typeface="Times New Roman" panose="02020603050405020304" pitchFamily="18" charset="0"/>
              </a:rPr>
              <a:t>Educate your users</a:t>
            </a:r>
          </a:p>
        </p:txBody>
      </p:sp>
    </p:spTree>
    <p:extLst>
      <p:ext uri="{BB962C8B-B14F-4D97-AF65-F5344CB8AC3E}">
        <p14:creationId xmlns:p14="http://schemas.microsoft.com/office/powerpoint/2010/main" val="1464248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598C-1E7E-8AB2-5CE9-892B4F245C87}"/>
              </a:ext>
            </a:extLst>
          </p:cNvPr>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DDoS Attack</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C4F1DE-9139-B2EC-DCE3-77C734B4029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DDoS (Distributed Denial of Service) attack is a type of cyber-attack that aims to disrupt the normal functioning of a target system, network, or website by overwhelming it with traffic from multiple sources.</a:t>
            </a:r>
          </a:p>
          <a:p>
            <a:pPr algn="just"/>
            <a:r>
              <a:rPr lang="en-US" dirty="0">
                <a:latin typeface="Times New Roman" panose="02020603050405020304" pitchFamily="18" charset="0"/>
                <a:cs typeface="Times New Roman" panose="02020603050405020304" pitchFamily="18" charset="0"/>
              </a:rPr>
              <a:t>Attacker uses a network of compromised computers to flood the target with traffic, making it unavailable to users.</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536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1E2-C598-B125-6992-6B2BA606605A}"/>
              </a:ext>
            </a:extLst>
          </p:cNvPr>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DDoS Attack</a:t>
            </a:r>
            <a:endParaRPr lang="en-IN" sz="3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EC73A786-E374-1E2A-6FE5-2CE069730D8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958" t="20140" r="8106" b="7748"/>
          <a:stretch/>
        </p:blipFill>
        <p:spPr bwMode="auto">
          <a:xfrm>
            <a:off x="838200" y="1806280"/>
            <a:ext cx="4181655" cy="219422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3EAF6E5-2E6C-B723-F7A9-1DB7DA78EC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498" y="1806280"/>
            <a:ext cx="4477302" cy="2194220"/>
          </a:xfrm>
          <a:prstGeom prst="rect">
            <a:avLst/>
          </a:prstGeom>
          <a:noFill/>
          <a:ln>
            <a:noFill/>
          </a:ln>
        </p:spPr>
      </p:pic>
      <p:pic>
        <p:nvPicPr>
          <p:cNvPr id="6" name="Picture 5">
            <a:extLst>
              <a:ext uri="{FF2B5EF4-FFF2-40B4-BE49-F238E27FC236}">
                <a16:creationId xmlns:a16="http://schemas.microsoft.com/office/drawing/2014/main" id="{2A0224DA-5700-91FC-819B-2C5A6E8439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584" r="5395" b="6309"/>
          <a:stretch/>
        </p:blipFill>
        <p:spPr bwMode="auto">
          <a:xfrm>
            <a:off x="3478419" y="4561523"/>
            <a:ext cx="5235162" cy="19313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8340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3208A-0E48-16D9-0004-D63E25C1C1C5}"/>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PREVENTION OF DDoS ATTACKS</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05CEF5-55FE-39D6-18DB-EAA9047E8C86}"/>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Use DDoS mitigation services: which blocks malicious traffic before it reaches your network.</a:t>
            </a:r>
          </a:p>
          <a:p>
            <a:pPr algn="just"/>
            <a:r>
              <a:rPr lang="en-US" dirty="0">
                <a:latin typeface="Times New Roman" panose="02020603050405020304" pitchFamily="18" charset="0"/>
                <a:cs typeface="Times New Roman" panose="02020603050405020304" pitchFamily="18" charset="0"/>
              </a:rPr>
              <a:t>Monitor network traffic</a:t>
            </a:r>
          </a:p>
          <a:p>
            <a:pPr algn="just"/>
            <a:r>
              <a:rPr lang="en-IN" dirty="0">
                <a:latin typeface="Times New Roman" panose="02020603050405020304" pitchFamily="18" charset="0"/>
                <a:cs typeface="Times New Roman" panose="02020603050405020304" pitchFamily="18" charset="0"/>
              </a:rPr>
              <a:t>Implementing access control</a:t>
            </a:r>
          </a:p>
          <a:p>
            <a:pPr algn="just"/>
            <a:r>
              <a:rPr lang="en-IN" dirty="0">
                <a:latin typeface="Times New Roman" panose="02020603050405020304" pitchFamily="18" charset="0"/>
                <a:cs typeface="Times New Roman" panose="02020603050405020304" pitchFamily="18" charset="0"/>
              </a:rPr>
              <a:t>Keep software up-to-date</a:t>
            </a:r>
          </a:p>
          <a:p>
            <a:pPr algn="just"/>
            <a:r>
              <a:rPr lang="en-IN" dirty="0">
                <a:latin typeface="Times New Roman" panose="02020603050405020304" pitchFamily="18" charset="0"/>
                <a:cs typeface="Times New Roman" panose="02020603050405020304" pitchFamily="18" charset="0"/>
              </a:rPr>
              <a:t>Use load balancers</a:t>
            </a:r>
          </a:p>
          <a:p>
            <a:pPr algn="just"/>
            <a:r>
              <a:rPr lang="en-US" dirty="0">
                <a:latin typeface="Times New Roman" panose="02020603050405020304" pitchFamily="18" charset="0"/>
                <a:cs typeface="Times New Roman" panose="02020603050405020304" pitchFamily="18" charset="0"/>
              </a:rPr>
              <a:t>Develop an incident response plan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7526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051D5-CDE2-1134-7A7C-9EEE9F5CDF76}"/>
              </a:ext>
            </a:extLst>
          </p:cNvPr>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XSS Attack</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FDDBE62-7F31-4993-865B-D5E1E772472A}"/>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XSS (Cross-Site Scripting) is a type of web vulnerability that allows attackers to inject malicious scripts into web pages viewed by other users.</a:t>
            </a:r>
          </a:p>
          <a:p>
            <a:pPr algn="just"/>
            <a:r>
              <a:rPr lang="en-US" dirty="0">
                <a:latin typeface="Times New Roman" panose="02020603050405020304" pitchFamily="18" charset="0"/>
                <a:cs typeface="Times New Roman" panose="02020603050405020304" pitchFamily="18" charset="0"/>
              </a:rPr>
              <a:t>XSS attack is to execute a malicious script in the victim’s browser, stealing sensitive information, performing unauthorized actions, or spreading malware.</a:t>
            </a:r>
          </a:p>
          <a:p>
            <a:pPr algn="just"/>
            <a:r>
              <a:rPr lang="en-US" dirty="0">
                <a:latin typeface="Times New Roman" panose="02020603050405020304" pitchFamily="18" charset="0"/>
                <a:cs typeface="Times New Roman" panose="02020603050405020304" pitchFamily="18" charset="0"/>
              </a:rPr>
              <a:t>XSS attacks are of three types</a:t>
            </a:r>
          </a:p>
          <a:p>
            <a:pPr algn="just"/>
            <a:r>
              <a:rPr lang="en-US" dirty="0">
                <a:latin typeface="Times New Roman" panose="02020603050405020304" pitchFamily="18" charset="0"/>
                <a:cs typeface="Times New Roman" panose="02020603050405020304" pitchFamily="18" charset="0"/>
              </a:rPr>
              <a:t>Reflected XSS</a:t>
            </a:r>
          </a:p>
          <a:p>
            <a:pPr algn="just"/>
            <a:r>
              <a:rPr lang="en-US" dirty="0">
                <a:latin typeface="Times New Roman" panose="02020603050405020304" pitchFamily="18" charset="0"/>
                <a:cs typeface="Times New Roman" panose="02020603050405020304" pitchFamily="18" charset="0"/>
              </a:rPr>
              <a:t>Stored XSS</a:t>
            </a:r>
          </a:p>
          <a:p>
            <a:pPr algn="just"/>
            <a:r>
              <a:rPr lang="en-US" dirty="0">
                <a:latin typeface="Times New Roman" panose="02020603050405020304" pitchFamily="18" charset="0"/>
                <a:cs typeface="Times New Roman" panose="02020603050405020304" pitchFamily="18" charset="0"/>
              </a:rPr>
              <a:t>DOM-based XSS</a:t>
            </a:r>
          </a:p>
        </p:txBody>
      </p:sp>
    </p:spTree>
    <p:extLst>
      <p:ext uri="{BB962C8B-B14F-4D97-AF65-F5344CB8AC3E}">
        <p14:creationId xmlns:p14="http://schemas.microsoft.com/office/powerpoint/2010/main" val="322421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75CA-AD78-EF2F-0ED2-573385466FA9}"/>
              </a:ext>
            </a:extLst>
          </p:cNvPr>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OBJECTIVES</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539F9E-2E4B-17F5-C17D-561025F34E24}"/>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INTRODUCTION</a:t>
            </a:r>
          </a:p>
          <a:p>
            <a:pPr algn="just"/>
            <a:r>
              <a:rPr lang="en-US" dirty="0">
                <a:latin typeface="Times New Roman" panose="02020603050405020304" pitchFamily="18" charset="0"/>
                <a:cs typeface="Times New Roman" panose="02020603050405020304" pitchFamily="18" charset="0"/>
              </a:rPr>
              <a:t>LITERATURE REVIEW</a:t>
            </a:r>
          </a:p>
          <a:p>
            <a:pPr algn="just"/>
            <a:r>
              <a:rPr lang="en-US" dirty="0">
                <a:latin typeface="Times New Roman" panose="02020603050405020304" pitchFamily="18" charset="0"/>
                <a:cs typeface="Times New Roman" panose="02020603050405020304" pitchFamily="18" charset="0"/>
              </a:rPr>
              <a:t>METHODOLOGY</a:t>
            </a:r>
          </a:p>
          <a:p>
            <a:pPr algn="just"/>
            <a:r>
              <a:rPr lang="en-US" dirty="0">
                <a:latin typeface="Times New Roman" panose="02020603050405020304" pitchFamily="18" charset="0"/>
                <a:cs typeface="Times New Roman" panose="02020603050405020304" pitchFamily="18" charset="0"/>
              </a:rPr>
              <a:t>WEB APPLICATION ATTACKS</a:t>
            </a:r>
          </a:p>
          <a:p>
            <a:pPr algn="just"/>
            <a:r>
              <a:rPr lang="en-US" dirty="0">
                <a:latin typeface="Times New Roman" panose="02020603050405020304" pitchFamily="18" charset="0"/>
                <a:cs typeface="Times New Roman" panose="02020603050405020304" pitchFamily="18" charset="0"/>
              </a:rPr>
              <a:t>OWASP </a:t>
            </a:r>
          </a:p>
          <a:p>
            <a:pPr algn="just"/>
            <a:r>
              <a:rPr lang="en-US" dirty="0">
                <a:latin typeface="Times New Roman" panose="02020603050405020304" pitchFamily="18" charset="0"/>
                <a:cs typeface="Times New Roman" panose="02020603050405020304" pitchFamily="18" charset="0"/>
              </a:rPr>
              <a:t>RESULTS</a:t>
            </a:r>
          </a:p>
          <a:p>
            <a:pPr algn="just"/>
            <a:r>
              <a:rPr lang="en-US" dirty="0">
                <a:latin typeface="Times New Roman" panose="02020603050405020304" pitchFamily="18" charset="0"/>
                <a:cs typeface="Times New Roman" panose="02020603050405020304" pitchFamily="18" charset="0"/>
              </a:rPr>
              <a:t>CONCLUSION</a:t>
            </a:r>
          </a:p>
          <a:p>
            <a:pPr algn="just"/>
            <a:r>
              <a:rPr lang="en-US"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98688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CD6C-CA59-A14C-B611-D24EC82586D5}"/>
              </a:ext>
            </a:extLst>
          </p:cNvPr>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XSS ATTACK</a:t>
            </a:r>
            <a:endParaRPr lang="en-IN" sz="3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1B9DF60D-9639-6954-EEB3-CF89CA6A514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844952"/>
            <a:ext cx="4698368" cy="2019198"/>
          </a:xfrm>
          <a:prstGeom prst="rect">
            <a:avLst/>
          </a:prstGeom>
          <a:noFill/>
          <a:ln>
            <a:noFill/>
          </a:ln>
        </p:spPr>
      </p:pic>
      <p:pic>
        <p:nvPicPr>
          <p:cNvPr id="5" name="Picture 4">
            <a:extLst>
              <a:ext uri="{FF2B5EF4-FFF2-40B4-BE49-F238E27FC236}">
                <a16:creationId xmlns:a16="http://schemas.microsoft.com/office/drawing/2014/main" id="{1B49BBEC-167C-5BC4-1C40-B2123ECE96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5434" y="1883766"/>
            <a:ext cx="4950107" cy="2044314"/>
          </a:xfrm>
          <a:prstGeom prst="rect">
            <a:avLst/>
          </a:prstGeom>
          <a:noFill/>
          <a:ln>
            <a:noFill/>
          </a:ln>
        </p:spPr>
      </p:pic>
      <p:pic>
        <p:nvPicPr>
          <p:cNvPr id="6" name="Picture 5">
            <a:extLst>
              <a:ext uri="{FF2B5EF4-FFF2-40B4-BE49-F238E27FC236}">
                <a16:creationId xmlns:a16="http://schemas.microsoft.com/office/drawing/2014/main" id="{4072E034-DD07-C78D-81B3-21821481879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0149" y="4913721"/>
            <a:ext cx="7014465" cy="1579154"/>
          </a:xfrm>
          <a:prstGeom prst="rect">
            <a:avLst/>
          </a:prstGeom>
          <a:noFill/>
          <a:ln>
            <a:noFill/>
          </a:ln>
        </p:spPr>
      </p:pic>
    </p:spTree>
    <p:extLst>
      <p:ext uri="{BB962C8B-B14F-4D97-AF65-F5344CB8AC3E}">
        <p14:creationId xmlns:p14="http://schemas.microsoft.com/office/powerpoint/2010/main" val="307965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68D0-C336-4723-9858-21F275A99004}"/>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PREVENTION OF XSS ATTACK</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F2189C-F3DC-BBDC-C110-FC216CB75FD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Input validation</a:t>
            </a:r>
          </a:p>
          <a:p>
            <a:r>
              <a:rPr lang="en-US" dirty="0">
                <a:latin typeface="Times New Roman" panose="02020603050405020304" pitchFamily="18" charset="0"/>
                <a:cs typeface="Times New Roman" panose="02020603050405020304" pitchFamily="18" charset="0"/>
              </a:rPr>
              <a:t>Output encoding</a:t>
            </a:r>
          </a:p>
          <a:p>
            <a:r>
              <a:rPr lang="en-US" dirty="0">
                <a:latin typeface="Times New Roman" panose="02020603050405020304" pitchFamily="18" charset="0"/>
                <a:cs typeface="Times New Roman" panose="02020603050405020304" pitchFamily="18" charset="0"/>
              </a:rPr>
              <a:t>Use HTTPS</a:t>
            </a:r>
          </a:p>
          <a:p>
            <a:r>
              <a:rPr lang="en-US" dirty="0">
                <a:latin typeface="Times New Roman" panose="02020603050405020304" pitchFamily="18" charset="0"/>
                <a:cs typeface="Times New Roman" panose="02020603050405020304" pitchFamily="18" charset="0"/>
              </a:rPr>
              <a:t>Keep your software up-to-date</a:t>
            </a:r>
          </a:p>
          <a:p>
            <a:r>
              <a:rPr lang="en-US" dirty="0">
                <a:latin typeface="Times New Roman" panose="02020603050405020304" pitchFamily="18" charset="0"/>
                <a:cs typeface="Times New Roman" panose="02020603050405020304" pitchFamily="18" charset="0"/>
              </a:rPr>
              <a:t>Use a content security Policy</a:t>
            </a:r>
          </a:p>
          <a:p>
            <a:r>
              <a:rPr lang="en-US" dirty="0">
                <a:latin typeface="Times New Roman" panose="02020603050405020304" pitchFamily="18" charset="0"/>
                <a:cs typeface="Times New Roman" panose="02020603050405020304" pitchFamily="18" charset="0"/>
              </a:rPr>
              <a:t>Educate users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8860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27EF-7FA8-E732-5402-D19036BD5099}"/>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CONCLUSION </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B2F3D70-7199-4B9A-17EF-7B48574AC6D3}"/>
              </a:ext>
            </a:extLst>
          </p:cNvPr>
          <p:cNvSpPr>
            <a:spLocks noGrp="1"/>
          </p:cNvSpPr>
          <p:nvPr>
            <p:ph idx="1"/>
          </p:nvPr>
        </p:nvSpPr>
        <p:spPr/>
        <p:txBody>
          <a:bodyPr/>
          <a:lstStyle/>
          <a:p>
            <a:pPr algn="just"/>
            <a:r>
              <a:rPr lang="en-IN" dirty="0">
                <a:effectLst/>
                <a:latin typeface="Times New Roman" panose="02020603050405020304" pitchFamily="18" charset="0"/>
                <a:ea typeface="Calibri" panose="020F0502020204030204" pitchFamily="34" charset="0"/>
                <a:cs typeface="Times New Roman" panose="02020603050405020304" pitchFamily="18" charset="0"/>
              </a:rPr>
              <a:t>In this, we performed an SQL injection attack, DoS attack, DDoS attack, and XSS (Cross-Site Scripting) attack.</a:t>
            </a:r>
          </a:p>
          <a:p>
            <a:pPr algn="just"/>
            <a:r>
              <a:rPr lang="en-IN" dirty="0">
                <a:effectLst/>
                <a:latin typeface="Times New Roman" panose="02020603050405020304" pitchFamily="18" charset="0"/>
                <a:ea typeface="Calibri" panose="020F0502020204030204" pitchFamily="34" charset="0"/>
                <a:cs typeface="Times New Roman" panose="02020603050405020304" pitchFamily="18" charset="0"/>
              </a:rPr>
              <a:t> Web applications are more at now than before, so executives must take the proper steps to secure their web applications. Leveraging technology and innovative methodologies can go a long way toward minimizing the effects of even the most dangerous cyber-attacks.</a:t>
            </a:r>
          </a:p>
          <a:p>
            <a:pPr algn="just"/>
            <a:r>
              <a:rPr lang="en-IN" dirty="0">
                <a:effectLst/>
                <a:latin typeface="Times New Roman" panose="02020603050405020304" pitchFamily="18" charset="0"/>
                <a:ea typeface="Calibri" panose="020F0502020204030204" pitchFamily="34" charset="0"/>
                <a:cs typeface="Times New Roman" panose="02020603050405020304" pitchFamily="18" charset="0"/>
              </a:rPr>
              <a:t> We also discussed the countermeasures regarding web application attacks like Broken conformation, validation, sensitive information exposure, XML External Entity, and Broken Access Control.</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IN" dirty="0"/>
          </a:p>
        </p:txBody>
      </p:sp>
    </p:spTree>
    <p:extLst>
      <p:ext uri="{BB962C8B-B14F-4D97-AF65-F5344CB8AC3E}">
        <p14:creationId xmlns:p14="http://schemas.microsoft.com/office/powerpoint/2010/main" val="380081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A4CCB-EA41-57C6-AE6A-87658FA84521}"/>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Future Scope</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4D151AB-530E-7E07-05C3-F270D2686AB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As web technology continues to evolve, so do the methods and technologies used by attackers to exploit vulnerabilities in web application.</a:t>
            </a:r>
          </a:p>
          <a:p>
            <a:r>
              <a:rPr lang="en-US" dirty="0">
                <a:latin typeface="Times New Roman" panose="02020603050405020304" pitchFamily="18" charset="0"/>
                <a:cs typeface="Times New Roman" panose="02020603050405020304" pitchFamily="18" charset="0"/>
              </a:rPr>
              <a:t>Some possible future trends in web application attacks are</a:t>
            </a:r>
          </a:p>
          <a:p>
            <a:pPr lvl="1"/>
            <a:r>
              <a:rPr lang="en-US" b="1" u="sng" dirty="0">
                <a:latin typeface="Times New Roman" panose="02020603050405020304" pitchFamily="18" charset="0"/>
                <a:cs typeface="Times New Roman" panose="02020603050405020304" pitchFamily="18" charset="0"/>
              </a:rPr>
              <a:t>API Attacks</a:t>
            </a:r>
            <a:r>
              <a:rPr lang="en-US" dirty="0">
                <a:latin typeface="Times New Roman" panose="02020603050405020304" pitchFamily="18" charset="0"/>
                <a:cs typeface="Times New Roman" panose="02020603050405020304" pitchFamily="18" charset="0"/>
              </a:rPr>
              <a:t>: As more and more applications rely on APIs to communicate with each other, attackers may target these interfaces to gain unauthorized access to sensitive data or system</a:t>
            </a:r>
          </a:p>
          <a:p>
            <a:pPr lvl="1"/>
            <a:r>
              <a:rPr lang="en-US" b="1" u="sng" dirty="0">
                <a:latin typeface="Times New Roman" panose="02020603050405020304" pitchFamily="18" charset="0"/>
                <a:cs typeface="Times New Roman" panose="02020603050405020304" pitchFamily="18" charset="0"/>
              </a:rPr>
              <a:t>Cloud-Based attacks</a:t>
            </a:r>
            <a:r>
              <a:rPr lang="en-US" dirty="0">
                <a:latin typeface="Times New Roman" panose="02020603050405020304" pitchFamily="18" charset="0"/>
                <a:cs typeface="Times New Roman" panose="02020603050405020304" pitchFamily="18" charset="0"/>
              </a:rPr>
              <a:t>: As more organizations migrate their web applications to the cloud, attackers may target these cloud-based environments in order to gain access to sensitive data or systems.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449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6D2D-4827-927C-6157-91E51966160F}"/>
              </a:ext>
            </a:extLst>
          </p:cNvPr>
          <p:cNvSpPr>
            <a:spLocks noGrp="1"/>
          </p:cNvSpPr>
          <p:nvPr>
            <p:ph type="title" idx="4294967295"/>
          </p:nvPr>
        </p:nvSpPr>
        <p:spPr>
          <a:xfrm>
            <a:off x="0" y="365125"/>
            <a:ext cx="10515600" cy="1325563"/>
          </a:xfrm>
        </p:spPr>
        <p:txBody>
          <a:bodyPr>
            <a:normAutofit/>
          </a:bodyPr>
          <a:lstStyle/>
          <a:p>
            <a:r>
              <a:rPr lang="en-US" sz="3000" dirty="0">
                <a:latin typeface="Times New Roman" panose="02020603050405020304" pitchFamily="18" charset="0"/>
                <a:cs typeface="Times New Roman" panose="02020603050405020304" pitchFamily="18" charset="0"/>
              </a:rPr>
              <a:t> </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DEC14F-6393-EE91-3E5B-53B0C9B98F62}"/>
              </a:ext>
            </a:extLst>
          </p:cNvPr>
          <p:cNvSpPr>
            <a:spLocks noGrp="1"/>
          </p:cNvSpPr>
          <p:nvPr>
            <p:ph idx="4294967295"/>
          </p:nvPr>
        </p:nvSpPr>
        <p:spPr>
          <a:xfrm>
            <a:off x="1" y="1"/>
            <a:ext cx="12070079" cy="6858000"/>
          </a:xfrm>
        </p:spPr>
        <p:txBody>
          <a:bodyPr>
            <a:noAutofit/>
          </a:bodyPr>
          <a:lstStyle/>
          <a:p>
            <a:pPr marL="0" lvl="0" indent="0" algn="just">
              <a:lnSpc>
                <a:spcPct val="100000"/>
              </a:lnSpc>
              <a:spcAft>
                <a:spcPts val="800"/>
              </a:spcAft>
              <a:buNone/>
            </a:pPr>
            <a:r>
              <a:rPr lang="en-IN" sz="2200" b="1" u="sng" dirty="0">
                <a:effectLst/>
                <a:latin typeface="Times New Roman" panose="02020603050405020304" pitchFamily="18" charset="0"/>
                <a:ea typeface="Times New Roman" panose="02020603050405020304" pitchFamily="18" charset="0"/>
                <a:cs typeface="Times New Roman" panose="02020603050405020304" pitchFamily="18" charset="0"/>
              </a:rPr>
              <a:t>REFERENCES</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00000"/>
              </a:lnSpc>
              <a:spcAft>
                <a:spcPts val="800"/>
              </a:spcAft>
              <a:buFont typeface="+mj-lt"/>
              <a:buAutoNum type="arabicPeriod"/>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T. G. Author, “Common Web application attacks,” 2020. </a:t>
            </a:r>
            <a:r>
              <a:rPr lang="en-IN" sz="2200" dirty="0">
                <a:effectLst/>
                <a:latin typeface="Times New Roman" panose="02020603050405020304" pitchFamily="18" charset="0"/>
                <a:ea typeface="Calibri" panose="020F0502020204030204" pitchFamily="34" charset="0"/>
                <a:cs typeface="Times New Roman" panose="02020603050405020304" pitchFamily="18" charset="0"/>
                <a:hlinkClick r:id="rId2"/>
              </a:rPr>
              <a:t>https://www.tripwire.com/state-of-security/most-common-website-security-attacks-and-how-to-protect-yourself</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00000"/>
              </a:lnSpc>
              <a:spcAft>
                <a:spcPts val="800"/>
              </a:spcAft>
              <a:buFont typeface="+mj-lt"/>
              <a:buAutoNum type="arabicPeriod"/>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https://itbrief.com.au/story/malicious-web-application-attacks-climb-88-report#:~:text=The report findings 2017</a:t>
            </a:r>
          </a:p>
          <a:p>
            <a:pPr marL="457200" indent="-457200" algn="just">
              <a:lnSpc>
                <a:spcPct val="100000"/>
              </a:lnSpc>
              <a:spcAft>
                <a:spcPts val="800"/>
              </a:spcAft>
              <a:buFont typeface="+mj-lt"/>
              <a:buAutoNum type="arabicPeriod"/>
            </a:pPr>
            <a:r>
              <a:rPr lang="en-IN" sz="2200"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https://owasp.org/www-project-top-ten/#</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00000"/>
              </a:lnSpc>
              <a:spcAft>
                <a:spcPts val="800"/>
              </a:spcAft>
              <a:buFont typeface="+mj-lt"/>
              <a:buAutoNum type="arabicPeriod"/>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https://brightsec.com/blog/web-application-vulnerabilities/#:~:text=Common Types of Web Application Vulnerabilities,-1.&amp;text=SQL vulnerabilities allow attackers </a:t>
            </a:r>
            <a:r>
              <a:rPr lang="en-IN" sz="2200" dirty="0" err="1">
                <a:effectLst/>
                <a:latin typeface="Times New Roman" panose="02020603050405020304" pitchFamily="18" charset="0"/>
                <a:ea typeface="Calibri" panose="020F0502020204030204" pitchFamily="34" charset="0"/>
                <a:cs typeface="Times New Roman" panose="02020603050405020304" pitchFamily="18" charset="0"/>
              </a:rPr>
              <a:t>to,by</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web applications or services. 2019</a:t>
            </a:r>
          </a:p>
          <a:p>
            <a:pPr marL="457200" indent="-457200" algn="just">
              <a:lnSpc>
                <a:spcPct val="100000"/>
              </a:lnSpc>
              <a:spcAft>
                <a:spcPts val="800"/>
              </a:spcAft>
              <a:buFont typeface="+mj-lt"/>
              <a:buAutoNum type="arabicPeriod"/>
            </a:pPr>
            <a:r>
              <a:rPr lang="en-IN" sz="2200" dirty="0">
                <a:effectLst/>
                <a:latin typeface="Times New Roman" panose="02020603050405020304" pitchFamily="18" charset="0"/>
                <a:ea typeface="Calibri" panose="020F0502020204030204" pitchFamily="34" charset="0"/>
                <a:cs typeface="Times New Roman" panose="02020603050405020304" pitchFamily="18" charset="0"/>
                <a:hlinkClick r:id="rId4"/>
              </a:rPr>
              <a:t>https://www.britannica.com/technology/operating-system</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00000"/>
              </a:lnSpc>
              <a:spcAft>
                <a:spcPts val="800"/>
              </a:spcAft>
              <a:buFont typeface="+mj-lt"/>
              <a:buAutoNum type="arabicPeriod"/>
            </a:pPr>
            <a:r>
              <a:rPr lang="en-IN" sz="2200" dirty="0">
                <a:effectLst/>
                <a:latin typeface="Times New Roman" panose="02020603050405020304" pitchFamily="18" charset="0"/>
                <a:ea typeface="Calibri" panose="020F0502020204030204" pitchFamily="34" charset="0"/>
                <a:cs typeface="Times New Roman" panose="02020603050405020304" pitchFamily="18" charset="0"/>
                <a:hlinkClick r:id="rId5"/>
              </a:rPr>
              <a:t>https://www.acunetix.com/websitesecurity/web-application-attack/</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00000"/>
              </a:lnSpc>
              <a:spcAft>
                <a:spcPts val="800"/>
              </a:spcAft>
              <a:buFont typeface="+mj-lt"/>
              <a:buAutoNum type="arabicPeriod"/>
            </a:pPr>
            <a:r>
              <a:rPr lang="en-IN" sz="2200" dirty="0">
                <a:effectLst/>
                <a:latin typeface="Times New Roman" panose="02020603050405020304" pitchFamily="18" charset="0"/>
                <a:ea typeface="Calibri" panose="020F0502020204030204" pitchFamily="34" charset="0"/>
                <a:cs typeface="Times New Roman" panose="02020603050405020304" pitchFamily="18" charset="0"/>
                <a:hlinkClick r:id="rId6"/>
              </a:rPr>
              <a:t>https://portswigger.net/web-security/sql-injection/union-attacks</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82400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D5269B-E6A1-404C-0C9E-26CF4CDBFCF5}"/>
              </a:ext>
            </a:extLst>
          </p:cNvPr>
          <p:cNvSpPr>
            <a:spLocks noGrp="1"/>
          </p:cNvSpPr>
          <p:nvPr>
            <p:ph type="title"/>
          </p:nvPr>
        </p:nvSpPr>
        <p:spPr>
          <a:xfrm>
            <a:off x="1143001" y="2689715"/>
            <a:ext cx="9905998" cy="1478570"/>
          </a:xfrm>
        </p:spPr>
        <p:txBody>
          <a:bodyPr/>
          <a:lstStyle/>
          <a:p>
            <a:pPr algn="ctr"/>
            <a:r>
              <a:rPr lang="en-US" b="1" dirty="0"/>
              <a:t>Thank you</a:t>
            </a:r>
            <a:endParaRPr lang="en-IN" b="1" dirty="0"/>
          </a:p>
        </p:txBody>
      </p:sp>
    </p:spTree>
    <p:extLst>
      <p:ext uri="{BB962C8B-B14F-4D97-AF65-F5344CB8AC3E}">
        <p14:creationId xmlns:p14="http://schemas.microsoft.com/office/powerpoint/2010/main" val="389854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3715-16D3-2559-0754-C10D5365D067}"/>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INTRODUCTION</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ADB658-07F0-1C8E-A1EE-9407B3A9916E}"/>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Web application is a software that users can access through their web browser. It is developed in simple languages such as CSS, JavaScript, and HTML, supported by browsers.</a:t>
            </a:r>
          </a:p>
          <a:p>
            <a:pPr algn="just"/>
            <a:r>
              <a:rPr lang="en-US" dirty="0">
                <a:latin typeface="Times New Roman" panose="02020603050405020304" pitchFamily="18" charset="0"/>
                <a:cs typeface="Times New Roman" panose="02020603050405020304" pitchFamily="18" charset="0"/>
              </a:rPr>
              <a:t>Web application security refers to a variety of processes, technologies, or methods for protecting web servers, web applications, and web services such as APIs from attack by Internet-based threats. </a:t>
            </a:r>
          </a:p>
          <a:p>
            <a:pPr algn="just"/>
            <a:r>
              <a:rPr lang="en-US" dirty="0">
                <a:latin typeface="Times New Roman" panose="02020603050405020304" pitchFamily="18" charset="0"/>
                <a:cs typeface="Times New Roman" panose="02020603050405020304" pitchFamily="18" charset="0"/>
              </a:rPr>
              <a:t>It is crucial to protecting data, customers, and organizations from data theft, interruptions in business continuity, or other harmful results of cybercrime.</a:t>
            </a:r>
            <a:endParaRPr lang="en-IN" dirty="0"/>
          </a:p>
        </p:txBody>
      </p:sp>
    </p:spTree>
    <p:extLst>
      <p:ext uri="{BB962C8B-B14F-4D97-AF65-F5344CB8AC3E}">
        <p14:creationId xmlns:p14="http://schemas.microsoft.com/office/powerpoint/2010/main" val="2250339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4398-333B-D590-6C66-EBE2891B0D00}"/>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LITERATURE REVIEW</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8B61E1-A585-B9D7-41CA-0BCB77AAD268}"/>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Since the development of the internet and world wide web(WWW), web application have become very popular. [1]</a:t>
            </a:r>
          </a:p>
          <a:p>
            <a:pPr algn="just"/>
            <a:r>
              <a:rPr lang="en-US" dirty="0">
                <a:latin typeface="Times New Roman" panose="02020603050405020304" pitchFamily="18" charset="0"/>
                <a:cs typeface="Times New Roman" panose="02020603050405020304" pitchFamily="18" charset="0"/>
              </a:rPr>
              <a:t>Web applications are used to perform numerous functions, from online shopping to banking transactions. [3]</a:t>
            </a:r>
          </a:p>
          <a:p>
            <a:pPr algn="just"/>
            <a:r>
              <a:rPr lang="en-US" dirty="0">
                <a:latin typeface="Times New Roman" panose="02020603050405020304" pitchFamily="18" charset="0"/>
                <a:cs typeface="Times New Roman" panose="02020603050405020304" pitchFamily="18" charset="0"/>
              </a:rPr>
              <a:t>Increasing the use of web applications, has also increased the raise of web application attacks [2]</a:t>
            </a:r>
          </a:p>
          <a:p>
            <a:pPr algn="just"/>
            <a:r>
              <a:rPr lang="en-US" dirty="0">
                <a:latin typeface="Times New Roman" panose="02020603050405020304" pitchFamily="18" charset="0"/>
                <a:cs typeface="Times New Roman" panose="02020603050405020304" pitchFamily="18" charset="0"/>
              </a:rPr>
              <a:t>These attacks can result in severe consequences for both the organization and the users of the web application. [4]</a:t>
            </a:r>
          </a:p>
          <a:p>
            <a:pPr algn="just"/>
            <a:r>
              <a:rPr lang="en-IN" dirty="0">
                <a:latin typeface="Times New Roman" panose="02020603050405020304" pitchFamily="18" charset="0"/>
                <a:cs typeface="Times New Roman" panose="02020603050405020304" pitchFamily="18" charset="0"/>
              </a:rPr>
              <a:t>It is essential to </a:t>
            </a:r>
            <a:r>
              <a:rPr lang="en-US" dirty="0">
                <a:latin typeface="Times New Roman" panose="02020603050405020304" pitchFamily="18" charset="0"/>
                <a:cs typeface="Times New Roman" panose="02020603050405020304" pitchFamily="18" charset="0"/>
              </a:rPr>
              <a:t>understand the types of web application attacks and their impacts. [5]</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198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3857-A8D5-1087-A814-607F8B97851F}"/>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METHODOLOGY</a:t>
            </a:r>
            <a:r>
              <a:rPr lang="en-US" sz="3000" dirty="0">
                <a:latin typeface="Times New Roman" panose="02020603050405020304" pitchFamily="18" charset="0"/>
                <a:cs typeface="Times New Roman" panose="02020603050405020304" pitchFamily="18" charset="0"/>
              </a:rPr>
              <a:t> </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FE59F2-C401-F485-58F8-2D17E2BF3CCF}"/>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Attackers perform attacks using a detailed process called hacking methodology to gain knowledge of a particular web application to compromise it successfully.</a:t>
            </a:r>
          </a:p>
          <a:p>
            <a:pPr algn="just"/>
            <a:r>
              <a:rPr lang="en-US" dirty="0">
                <a:latin typeface="Times New Roman" panose="02020603050405020304" pitchFamily="18" charset="0"/>
                <a:cs typeface="Times New Roman" panose="02020603050405020304" pitchFamily="18" charset="0"/>
              </a:rPr>
              <a:t>This methodology allows them to plan each step in detail to increase their chances of successfully hacking the application. </a:t>
            </a:r>
          </a:p>
          <a:p>
            <a:pPr algn="just"/>
            <a:r>
              <a:rPr lang="en-US" dirty="0">
                <a:latin typeface="Times New Roman" panose="02020603050405020304" pitchFamily="18" charset="0"/>
                <a:cs typeface="Times New Roman" panose="02020603050405020304" pitchFamily="18" charset="0"/>
              </a:rPr>
              <a:t>To collect information about various resources needed to run or access the web application, one of the methodologies are</a:t>
            </a:r>
          </a:p>
          <a:p>
            <a:pPr algn="just"/>
            <a:r>
              <a:rPr lang="en-US" dirty="0">
                <a:latin typeface="Times New Roman" panose="02020603050405020304" pitchFamily="18" charset="0"/>
                <a:cs typeface="Times New Roman" panose="02020603050405020304" pitchFamily="18" charset="0"/>
              </a:rPr>
              <a:t>Footprinting web application is the process of gathering information about the application and its underlying infrastructure. This information can be used to identify potential vulnerabilities and weaknesses that could be exploited by attackers.</a:t>
            </a:r>
            <a:endParaRPr lang="en-IN"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8499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D1FAD-3DF5-8C48-E463-5DA05341105E}"/>
              </a:ext>
            </a:extLst>
          </p:cNvPr>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METHODOLOGY </a:t>
            </a:r>
            <a:endParaRPr lang="en-IN" sz="3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441412B-45B8-FEDE-16A7-CE9BD5E1ACB9}"/>
              </a:ext>
            </a:extLst>
          </p:cNvPr>
          <p:cNvPicPr>
            <a:picLocks noGrp="1" noChangeAspect="1"/>
          </p:cNvPicPr>
          <p:nvPr>
            <p:ph idx="1"/>
          </p:nvPr>
        </p:nvPicPr>
        <p:blipFill>
          <a:blip r:embed="rId2"/>
          <a:stretch>
            <a:fillRect/>
          </a:stretch>
        </p:blipFill>
        <p:spPr>
          <a:xfrm>
            <a:off x="1004047" y="1340321"/>
            <a:ext cx="9897035" cy="4836642"/>
          </a:xfrm>
        </p:spPr>
      </p:pic>
    </p:spTree>
    <p:extLst>
      <p:ext uri="{BB962C8B-B14F-4D97-AF65-F5344CB8AC3E}">
        <p14:creationId xmlns:p14="http://schemas.microsoft.com/office/powerpoint/2010/main" val="631460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B2F76-4376-0E68-6C6E-AD876E4A248F}"/>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WEB APPLICATION ATTACKS</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CB08C8-5787-8C16-5463-C7927B49BFAD}"/>
              </a:ext>
            </a:extLst>
          </p:cNvPr>
          <p:cNvSpPr>
            <a:spLocks noGrp="1"/>
          </p:cNvSpPr>
          <p:nvPr>
            <p:ph idx="1"/>
          </p:nvPr>
        </p:nvSpPr>
        <p:spPr/>
        <p:txBody>
          <a:bodyPr>
            <a:normAutofit/>
          </a:bodyPr>
          <a:lstStyle/>
          <a:p>
            <a:pPr algn="just"/>
            <a:r>
              <a:rPr lang="en-US" b="1" u="sng" dirty="0">
                <a:latin typeface="Times New Roman" panose="02020603050405020304" pitchFamily="18" charset="0"/>
                <a:cs typeface="Times New Roman" panose="02020603050405020304" pitchFamily="18" charset="0"/>
              </a:rPr>
              <a:t>Vulnerability</a:t>
            </a:r>
            <a:r>
              <a:rPr lang="en-US" dirty="0">
                <a:latin typeface="Times New Roman" panose="02020603050405020304" pitchFamily="18" charset="0"/>
                <a:cs typeface="Times New Roman" panose="02020603050405020304" pitchFamily="18" charset="0"/>
              </a:rPr>
              <a:t>: A vulnerability is a weakness that can be exploited by cybercriminals to gain unauthorized access to a computer system. After exploiting a vulnerability, a cyberattack can run malicious code, install malware, and even steal sensitive data.</a:t>
            </a:r>
          </a:p>
          <a:p>
            <a:pPr algn="just"/>
            <a:r>
              <a:rPr lang="en-US" b="1" u="sng" dirty="0">
                <a:latin typeface="Times New Roman" panose="02020603050405020304" pitchFamily="18" charset="0"/>
                <a:cs typeface="Times New Roman" panose="02020603050405020304" pitchFamily="18" charset="0"/>
              </a:rPr>
              <a:t>Web application attacks</a:t>
            </a:r>
            <a:r>
              <a:rPr lang="en-US" dirty="0">
                <a:latin typeface="Times New Roman" panose="02020603050405020304" pitchFamily="18" charset="0"/>
                <a:cs typeface="Times New Roman" panose="02020603050405020304" pitchFamily="18" charset="0"/>
              </a:rPr>
              <a:t>: A web application attack is any attempt to exploit vulnerabilities  on either side, client or server, of that process in order to access sensitive information, perform unauthorized action, or disrupt the normal functioning of the application.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05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62FC-6C2A-12FD-834C-8AB0970FD4D5}"/>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OWASP (Open Web Application Security Project)</a:t>
            </a: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D5AF4C-18D4-076C-D6D0-5790394B8FD9}"/>
              </a:ext>
            </a:extLst>
          </p:cNvPr>
          <p:cNvSpPr>
            <a:spLocks noGrp="1"/>
          </p:cNvSpPr>
          <p:nvPr>
            <p:ph idx="1"/>
          </p:nvPr>
        </p:nvSpPr>
        <p:spPr>
          <a:xfrm>
            <a:off x="618565" y="1825624"/>
            <a:ext cx="10735235" cy="4835151"/>
          </a:xfrm>
        </p:spPr>
        <p:txBody>
          <a:bodyPr>
            <a:noAutofit/>
          </a:bodyPr>
          <a:lstStyle/>
          <a:p>
            <a:pPr marL="0" indent="0" algn="just">
              <a:buNone/>
            </a:pPr>
            <a:r>
              <a:rPr lang="en-US" dirty="0">
                <a:latin typeface="Times New Roman" panose="02020603050405020304" pitchFamily="18" charset="0"/>
                <a:cs typeface="Times New Roman" panose="02020603050405020304" pitchFamily="18" charset="0"/>
              </a:rPr>
              <a:t>The OWASP is a nonprofit foundation that works to improve the security of software. It publishes the top ten security vulnerabilities. It represents a broad consensus about the most critical security risks to web applications. The most common web application security risks are:</a:t>
            </a:r>
          </a:p>
          <a:p>
            <a:pPr algn="just"/>
            <a:r>
              <a:rPr lang="en-US" dirty="0">
                <a:latin typeface="Times New Roman" panose="02020603050405020304" pitchFamily="18" charset="0"/>
                <a:cs typeface="Times New Roman" panose="02020603050405020304" pitchFamily="18" charset="0"/>
              </a:rPr>
              <a:t>Broken Access Control</a:t>
            </a:r>
          </a:p>
          <a:p>
            <a:pPr algn="just"/>
            <a:r>
              <a:rPr lang="en-US" dirty="0">
                <a:latin typeface="Times New Roman" panose="02020603050405020304" pitchFamily="18" charset="0"/>
                <a:cs typeface="Times New Roman" panose="02020603050405020304" pitchFamily="18" charset="0"/>
              </a:rPr>
              <a:t>Cryptographic Failure</a:t>
            </a:r>
          </a:p>
          <a:p>
            <a:pPr algn="just"/>
            <a:r>
              <a:rPr lang="en-IN" dirty="0">
                <a:latin typeface="Times New Roman" panose="02020603050405020304" pitchFamily="18" charset="0"/>
                <a:cs typeface="Times New Roman" panose="02020603050405020304" pitchFamily="18" charset="0"/>
              </a:rPr>
              <a:t>Injection</a:t>
            </a:r>
          </a:p>
          <a:p>
            <a:pPr algn="just"/>
            <a:r>
              <a:rPr lang="en-IN" dirty="0">
                <a:latin typeface="Times New Roman" panose="02020603050405020304" pitchFamily="18" charset="0"/>
                <a:cs typeface="Times New Roman" panose="02020603050405020304" pitchFamily="18" charset="0"/>
              </a:rPr>
              <a:t>Insecure Design</a:t>
            </a:r>
          </a:p>
          <a:p>
            <a:pPr algn="just"/>
            <a:r>
              <a:rPr lang="en-IN" dirty="0">
                <a:latin typeface="Times New Roman" panose="02020603050405020304" pitchFamily="18" charset="0"/>
                <a:cs typeface="Times New Roman" panose="02020603050405020304" pitchFamily="18" charset="0"/>
              </a:rPr>
              <a:t>Security Misconfiguration</a:t>
            </a:r>
          </a:p>
        </p:txBody>
      </p:sp>
    </p:spTree>
    <p:extLst>
      <p:ext uri="{BB962C8B-B14F-4D97-AF65-F5344CB8AC3E}">
        <p14:creationId xmlns:p14="http://schemas.microsoft.com/office/powerpoint/2010/main" val="3412576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898-20DB-D58F-752D-1AFA63732DEC}"/>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RESULTS</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16A9BF-E0AD-D574-BFC2-A85152E8C38F}"/>
              </a:ext>
            </a:extLst>
          </p:cNvPr>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We have practically implemented these 4 attacks:</a:t>
            </a:r>
          </a:p>
          <a:p>
            <a:pPr algn="just"/>
            <a:r>
              <a:rPr lang="en-US" dirty="0">
                <a:latin typeface="Times New Roman" panose="02020603050405020304" pitchFamily="18" charset="0"/>
                <a:cs typeface="Times New Roman" panose="02020603050405020304" pitchFamily="18" charset="0"/>
              </a:rPr>
              <a:t>SQL Injection</a:t>
            </a:r>
          </a:p>
          <a:p>
            <a:pPr algn="just"/>
            <a:r>
              <a:rPr lang="en-US" dirty="0">
                <a:latin typeface="Times New Roman" panose="02020603050405020304" pitchFamily="18" charset="0"/>
                <a:cs typeface="Times New Roman" panose="02020603050405020304" pitchFamily="18" charset="0"/>
              </a:rPr>
              <a:t>DOS Attack</a:t>
            </a:r>
          </a:p>
          <a:p>
            <a:pPr algn="just"/>
            <a:r>
              <a:rPr lang="en-US" dirty="0">
                <a:latin typeface="Times New Roman" panose="02020603050405020304" pitchFamily="18" charset="0"/>
                <a:cs typeface="Times New Roman" panose="02020603050405020304" pitchFamily="18" charset="0"/>
              </a:rPr>
              <a:t>DDOS Attack</a:t>
            </a:r>
          </a:p>
          <a:p>
            <a:pPr algn="just"/>
            <a:r>
              <a:rPr lang="en-US" dirty="0">
                <a:latin typeface="Times New Roman" panose="02020603050405020304" pitchFamily="18" charset="0"/>
                <a:cs typeface="Times New Roman" panose="02020603050405020304" pitchFamily="18" charset="0"/>
              </a:rPr>
              <a:t>XSS Attack </a:t>
            </a:r>
          </a:p>
        </p:txBody>
      </p:sp>
    </p:spTree>
    <p:extLst>
      <p:ext uri="{BB962C8B-B14F-4D97-AF65-F5344CB8AC3E}">
        <p14:creationId xmlns:p14="http://schemas.microsoft.com/office/powerpoint/2010/main" val="3556080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TotalTime>
  <Words>1233</Words>
  <Application>Microsoft Office PowerPoint</Application>
  <PresentationFormat>Widescreen</PresentationFormat>
  <Paragraphs>114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Web Application attacks &amp; prevention &amp; protection against vulnerabilities </vt:lpstr>
      <vt:lpstr>OBJECTIVES</vt:lpstr>
      <vt:lpstr>INTRODUCTION</vt:lpstr>
      <vt:lpstr>LITERATURE REVIEW</vt:lpstr>
      <vt:lpstr>METHODOLOGY </vt:lpstr>
      <vt:lpstr>METHODOLOGY </vt:lpstr>
      <vt:lpstr>WEB APPLICATION ATTACKS</vt:lpstr>
      <vt:lpstr>OWASP (Open Web Application Security Project) </vt:lpstr>
      <vt:lpstr>RESULTS</vt:lpstr>
      <vt:lpstr>SQL Injection</vt:lpstr>
      <vt:lpstr>SQL INJECTION ATTACK</vt:lpstr>
      <vt:lpstr>PREVETION METHODS</vt:lpstr>
      <vt:lpstr>DOS Attack</vt:lpstr>
      <vt:lpstr>DoS Attack</vt:lpstr>
      <vt:lpstr>PREVENTIONS OF DOS ATTACK</vt:lpstr>
      <vt:lpstr>DDoS Attack</vt:lpstr>
      <vt:lpstr>DDoS Attack</vt:lpstr>
      <vt:lpstr>PREVENTION OF DDoS ATTACKS</vt:lpstr>
      <vt:lpstr>XSS Attack</vt:lpstr>
      <vt:lpstr>XSS ATTACK</vt:lpstr>
      <vt:lpstr>PREVENTION OF XSS ATTACK</vt:lpstr>
      <vt:lpstr>CONCLUSION </vt:lpstr>
      <vt:lpstr>Future Scope</vt:lpstr>
      <vt:lpst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attacks &amp; prevention &amp;protection against vulnerabilities </dc:title>
  <dc:creator>Sai teja</dc:creator>
  <cp:lastModifiedBy>Sai teja</cp:lastModifiedBy>
  <cp:revision>8</cp:revision>
  <dcterms:created xsi:type="dcterms:W3CDTF">2023-03-14T06:31:22Z</dcterms:created>
  <dcterms:modified xsi:type="dcterms:W3CDTF">2023-03-15T07:42:15Z</dcterms:modified>
</cp:coreProperties>
</file>